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291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6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27fcb00dcfdb271757c#tid=6705f246f3f500000971b73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3a84aba29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0fa9e518f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3_1#f553fc549?sp=1&amp;pid=7afe8a53a&amp;color=0,55,96&amp;vtp=1&amp;bt=1&amp;bb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5.尽管天气不好，但我们仍然度过了一个美好的周末。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weekend.</a:t>
            </a:r>
            <a:endParaRPr lang="en-US" altLang="zh-CN" sz="1800" dirty="0"/>
          </a:p>
        </p:txBody>
      </p:sp>
      <p:sp>
        <p:nvSpPr>
          <p:cNvPr id="3" name="QB_5_AN.74_1#f553fc549.blank?pid=7afe8a53a&amp;color=0,55,96&amp;vpa=39&amp;vtp=1&amp;bbb=1"/>
          <p:cNvSpPr/>
          <p:nvPr/>
        </p:nvSpPr>
        <p:spPr>
          <a:xfrm>
            <a:off x="470376" y="187966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4" name="QB_5_AN.75_1#f553fc549.blank?pid=7afe8a53a&amp;color=0,55,96&amp;vpa=40&amp;vtp=1&amp;bbb=1"/>
          <p:cNvSpPr/>
          <p:nvPr/>
        </p:nvSpPr>
        <p:spPr>
          <a:xfrm>
            <a:off x="978376" y="186696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spite</a:t>
            </a:r>
            <a:endParaRPr lang="en-US" altLang="zh-CN" dirty="0"/>
          </a:p>
        </p:txBody>
      </p:sp>
      <p:sp>
        <p:nvSpPr>
          <p:cNvPr id="5" name="QB_5_AN.76_1#f553fc549.blank?pid=7afe8a53a&amp;color=0,55,96&amp;vpa=41&amp;vtp=1&amp;bbb=1"/>
          <p:cNvSpPr/>
          <p:nvPr/>
        </p:nvSpPr>
        <p:spPr>
          <a:xfrm>
            <a:off x="1727676" y="187966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6" name="QB_5_BD.77_1#2ebef7254?sp=1&amp;pid=7afe8a53a&amp;color=0,55,96&amp;vtp=1&amp;bbb=1"/>
          <p:cNvSpPr/>
          <p:nvPr/>
        </p:nvSpPr>
        <p:spPr>
          <a:xfrm>
            <a:off x="502920" y="2337119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6.我们可以利用因特网来学习外语。（advantage）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languages.</a:t>
            </a:r>
            <a:endParaRPr lang="en-US" altLang="zh-CN" sz="1800" dirty="0"/>
          </a:p>
        </p:txBody>
      </p:sp>
      <p:sp>
        <p:nvSpPr>
          <p:cNvPr id="7" name="QB_5_AN.78_1#2ebef7254.blank?pid=7afe8a53a&amp;color=0,55,96&amp;vpa=42&amp;vtp=1&amp;bbb=1"/>
          <p:cNvSpPr/>
          <p:nvPr/>
        </p:nvSpPr>
        <p:spPr>
          <a:xfrm>
            <a:off x="1341088" y="2704784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endParaRPr lang="en-US" altLang="zh-CN" dirty="0"/>
          </a:p>
        </p:txBody>
      </p:sp>
      <p:sp>
        <p:nvSpPr>
          <p:cNvPr id="8" name="QB_5_AN.79_1#2ebef7254.blank?pid=7afe8a53a&amp;color=0,55,96&amp;vpa=43&amp;vtp=1&amp;bbb=1"/>
          <p:cNvSpPr/>
          <p:nvPr/>
        </p:nvSpPr>
        <p:spPr>
          <a:xfrm>
            <a:off x="2039588" y="2692084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advantage</a:t>
            </a:r>
            <a:endParaRPr lang="en-US" altLang="zh-CN" dirty="0"/>
          </a:p>
        </p:txBody>
      </p:sp>
      <p:sp>
        <p:nvSpPr>
          <p:cNvPr id="9" name="QB_5_AN.80_1#2ebef7254.blank?pid=7afe8a53a&amp;color=0,55,96&amp;vpa=44&amp;vtp=1&amp;bbb=1"/>
          <p:cNvSpPr/>
          <p:nvPr/>
        </p:nvSpPr>
        <p:spPr>
          <a:xfrm>
            <a:off x="3258788" y="2704784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0" name="QB_5_BD.81_1#1706b3a76?sp=1&amp;pid=7afe8a53a&amp;color=0,55,96&amp;vtp=1&amp;bbb=1"/>
          <p:cNvSpPr/>
          <p:nvPr/>
        </p:nvSpPr>
        <p:spPr>
          <a:xfrm>
            <a:off x="502920" y="3156904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7.无论你说什么，我都不会相信。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</p:txBody>
      </p:sp>
      <p:sp>
        <p:nvSpPr>
          <p:cNvPr id="11" name="QB_5_AN.82_1#1706b3a76.blank?pid=7afe8a53a&amp;color=0,55,96&amp;vpa=45&amp;vtp=1&amp;bbb=1"/>
          <p:cNvSpPr/>
          <p:nvPr/>
        </p:nvSpPr>
        <p:spPr>
          <a:xfrm>
            <a:off x="483076" y="3524569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endParaRPr lang="en-US" altLang="zh-CN" dirty="0"/>
          </a:p>
        </p:txBody>
      </p:sp>
      <p:sp>
        <p:nvSpPr>
          <p:cNvPr id="12" name="QB_5_AN.83_1#1706b3a76.blank?pid=7afe8a53a&amp;color=0,55,96&amp;vpa=46&amp;vtp=1&amp;bbb=1"/>
          <p:cNvSpPr/>
          <p:nvPr/>
        </p:nvSpPr>
        <p:spPr>
          <a:xfrm>
            <a:off x="1079976" y="3524569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endParaRPr lang="en-US" altLang="zh-CN" dirty="0"/>
          </a:p>
        </p:txBody>
      </p:sp>
      <p:sp>
        <p:nvSpPr>
          <p:cNvPr id="13" name="QB_5_AN.84_1#1706b3a76.blank?pid=7afe8a53a&amp;color=0,55,96&amp;vpa=47&amp;vtp=1&amp;bbb=1"/>
          <p:cNvSpPr/>
          <p:nvPr/>
        </p:nvSpPr>
        <p:spPr>
          <a:xfrm>
            <a:off x="2007076" y="3524569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endParaRPr lang="en-US" altLang="zh-CN" dirty="0"/>
          </a:p>
        </p:txBody>
      </p:sp>
      <p:sp>
        <p:nvSpPr>
          <p:cNvPr id="14" name="QB_5_AN.85_1#1706b3a76.blank?pid=7afe8a53a&amp;color=0,55,96&amp;vpa=48&amp;vtp=1&amp;bbb=1"/>
          <p:cNvSpPr/>
          <p:nvPr/>
        </p:nvSpPr>
        <p:spPr>
          <a:xfrm>
            <a:off x="2794476" y="3511869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endParaRPr lang="en-US" altLang="zh-CN" dirty="0"/>
          </a:p>
        </p:txBody>
      </p:sp>
      <p:sp>
        <p:nvSpPr>
          <p:cNvPr id="15" name="QB_5_AN.86_1#1706b3a76.blank?pid=7afe8a53a&amp;color=0,55,96&amp;vpa=49&amp;vtp=1&amp;bbb=1"/>
          <p:cNvSpPr/>
          <p:nvPr/>
        </p:nvSpPr>
        <p:spPr>
          <a:xfrm>
            <a:off x="3442176" y="3511869"/>
            <a:ext cx="471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7_1#974f9bf3b?sp=1&amp;pid=7afe8a53a&amp;color=0,55,96&amp;mp=1&amp;vtp=1&amp;bt=1&amp;bb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8.被邀请来发表评论，我感到荣幸。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comment.</a:t>
            </a:r>
            <a:endParaRPr lang="en-US" altLang="zh-CN" sz="1800" dirty="0"/>
          </a:p>
        </p:txBody>
      </p:sp>
      <p:sp>
        <p:nvSpPr>
          <p:cNvPr id="3" name="QB_5_AN.88_1#974f9bf3b.blank?pid=7afe8a53a&amp;color=0,55,96&amp;mp=1&amp;vpa=50&amp;vtp=1&amp;bbb=1"/>
          <p:cNvSpPr/>
          <p:nvPr/>
        </p:nvSpPr>
        <p:spPr>
          <a:xfrm>
            <a:off x="698976" y="187966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endParaRPr lang="en-US" altLang="zh-CN" dirty="0"/>
          </a:p>
        </p:txBody>
      </p:sp>
      <p:sp>
        <p:nvSpPr>
          <p:cNvPr id="4" name="QB_5_AN.89_1#974f9bf3b.blank?pid=7afe8a53a&amp;color=0,55,96&amp;mp=1&amp;vpa=51&amp;vtp=1&amp;bbb=1"/>
          <p:cNvSpPr/>
          <p:nvPr/>
        </p:nvSpPr>
        <p:spPr>
          <a:xfrm>
            <a:off x="1384776" y="1879665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5" name="QB_5_AN.90_1#974f9bf3b.blank?pid=7afe8a53a&amp;color=0,55,96&amp;mp=1&amp;vpa=52&amp;vtp=1&amp;bbb=1"/>
          <p:cNvSpPr/>
          <p:nvPr/>
        </p:nvSpPr>
        <p:spPr>
          <a:xfrm>
            <a:off x="1854676" y="187966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endParaRPr lang="en-US" altLang="zh-CN" dirty="0"/>
          </a:p>
        </p:txBody>
      </p:sp>
      <p:sp>
        <p:nvSpPr>
          <p:cNvPr id="6" name="QB_5_AN.91_1#974f9bf3b.blank?pid=7afe8a53a&amp;color=0,55,96&amp;mp=1&amp;vpa=53&amp;vtp=1&amp;bbb=1"/>
          <p:cNvSpPr/>
          <p:nvPr/>
        </p:nvSpPr>
        <p:spPr>
          <a:xfrm>
            <a:off x="2375376" y="187966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honour</a:t>
            </a:r>
            <a:endParaRPr lang="en-US" altLang="zh-CN" dirty="0"/>
          </a:p>
        </p:txBody>
      </p:sp>
      <p:sp>
        <p:nvSpPr>
          <p:cNvPr id="7" name="QB_5_AN.92_1#974f9bf3b.blank?pid=7afe8a53a&amp;color=0,55,96&amp;mp=1&amp;vpa=54&amp;vtp=1&amp;bbb=1"/>
          <p:cNvSpPr/>
          <p:nvPr/>
        </p:nvSpPr>
        <p:spPr>
          <a:xfrm>
            <a:off x="3302476" y="187966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8" name="QB_5_AN.93_1#974f9bf3b.blank?pid=7afe8a53a&amp;color=0,55,96&amp;mp=1&amp;vpa=55&amp;vtp=1&amp;bbb=1"/>
          <p:cNvSpPr/>
          <p:nvPr/>
        </p:nvSpPr>
        <p:spPr>
          <a:xfrm>
            <a:off x="3797776" y="187966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9" name="QB_5_AN.94_1#974f9bf3b.blank?pid=7afe8a53a&amp;color=0,55,96&amp;mp=1&amp;vpa=56&amp;vtp=1&amp;bbb=1"/>
          <p:cNvSpPr/>
          <p:nvPr/>
        </p:nvSpPr>
        <p:spPr>
          <a:xfrm>
            <a:off x="4331176" y="1879665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invited</a:t>
            </a:r>
            <a:endParaRPr lang="en-US" altLang="zh-CN" dirty="0"/>
          </a:p>
        </p:txBody>
      </p:sp>
      <p:sp>
        <p:nvSpPr>
          <p:cNvPr id="10" name="QO_5_BD.95_1#ae0001fe4?sp=1&amp;pid=7afe8a53a&amp;color=0,55,96&amp;vtp=1&amp;bbb=1"/>
          <p:cNvSpPr/>
          <p:nvPr/>
        </p:nvSpPr>
        <p:spPr>
          <a:xfrm>
            <a:off x="502920" y="2337119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9.如果你能考虑我的申请，我将不胜感激。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application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consideration.</a:t>
            </a:r>
            <a:endParaRPr lang="en-US" altLang="zh-CN" sz="1800" dirty="0"/>
          </a:p>
        </p:txBody>
      </p:sp>
      <p:sp>
        <p:nvSpPr>
          <p:cNvPr id="11" name="QO_5_AN.96_1#ae0001fe4?pid=7afe8a53a&amp;color=0,55,96&amp;vtp=1&amp;bbb=1"/>
          <p:cNvSpPr/>
          <p:nvPr/>
        </p:nvSpPr>
        <p:spPr>
          <a:xfrm>
            <a:off x="502920" y="315188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appreciate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if/be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grateful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endParaRPr lang="en-US" altLang="zh-CN" sz="1800" dirty="0"/>
          </a:p>
        </p:txBody>
      </p:sp>
      <p:sp>
        <p:nvSpPr>
          <p:cNvPr id="12" name="QB_5_BD.97_1#ab9b1d838?sp=1&amp;pid=7afe8a53a&amp;color=0,55,96&amp;vtp=1&amp;bbb=1"/>
          <p:cNvSpPr/>
          <p:nvPr/>
        </p:nvSpPr>
        <p:spPr>
          <a:xfrm>
            <a:off x="502920" y="3562669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10.虽然这可能听起来很奇怪，但我很高兴这都结束了。（倒装）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over.</a:t>
            </a:r>
            <a:endParaRPr lang="en-US" altLang="zh-CN" sz="1800" dirty="0"/>
          </a:p>
        </p:txBody>
      </p:sp>
      <p:sp>
        <p:nvSpPr>
          <p:cNvPr id="13" name="QB_5_AN.98_1#ab9b1d838.blank?pid=7afe8a53a&amp;color=0,55,96&amp;vpa=57&amp;vtp=1&amp;bbb=1"/>
          <p:cNvSpPr/>
          <p:nvPr/>
        </p:nvSpPr>
        <p:spPr>
          <a:xfrm>
            <a:off x="508476" y="3917634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Strange</a:t>
            </a:r>
            <a:endParaRPr lang="en-US" altLang="zh-CN" dirty="0"/>
          </a:p>
        </p:txBody>
      </p:sp>
      <p:sp>
        <p:nvSpPr>
          <p:cNvPr id="14" name="QB_5_AN.99_1#ab9b1d838.blank?pid=7afe8a53a&amp;color=0,55,96&amp;vpa=58&amp;vtp=1&amp;bbb=1"/>
          <p:cNvSpPr/>
          <p:nvPr/>
        </p:nvSpPr>
        <p:spPr>
          <a:xfrm>
            <a:off x="1549876" y="3917634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though/as</a:t>
            </a:r>
            <a:endParaRPr lang="en-US" altLang="zh-CN" dirty="0"/>
          </a:p>
        </p:txBody>
      </p:sp>
      <p:sp>
        <p:nvSpPr>
          <p:cNvPr id="15" name="QB_5_AN.100_1#ab9b1d838.blank?pid=7afe8a53a&amp;color=0,55,96&amp;vpa=59&amp;vtp=1&amp;bbb=1"/>
          <p:cNvSpPr/>
          <p:nvPr/>
        </p:nvSpPr>
        <p:spPr>
          <a:xfrm>
            <a:off x="2794476" y="3930334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16" name="QB_5_AN.101_1#ab9b1d838.blank?pid=7afe8a53a&amp;color=0,55,96&amp;vpa=60&amp;vtp=1&amp;bbb=1"/>
          <p:cNvSpPr/>
          <p:nvPr/>
        </p:nvSpPr>
        <p:spPr>
          <a:xfrm>
            <a:off x="3213576" y="3917634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endParaRPr lang="en-US" altLang="zh-CN" dirty="0"/>
          </a:p>
        </p:txBody>
      </p:sp>
      <p:sp>
        <p:nvSpPr>
          <p:cNvPr id="17" name="QB_5_AN.102_1#ab9b1d838.blank?pid=7afe8a53a&amp;color=0,55,96&amp;vpa=61&amp;vtp=1&amp;bbb=1"/>
          <p:cNvSpPr/>
          <p:nvPr/>
        </p:nvSpPr>
        <p:spPr>
          <a:xfrm>
            <a:off x="4064476" y="3930334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8f639c1e?pid=3a84aba29&amp;color=0,55,96&amp;vtp=1&amp;bt=1&amp;bbb=1"/>
          <p:cNvSpPr/>
          <p:nvPr/>
        </p:nvSpPr>
        <p:spPr>
          <a:xfrm>
            <a:off x="502920" y="1508760"/>
            <a:ext cx="10570464" cy="4066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四、课文语法填空。</a:t>
            </a:r>
            <a:endParaRPr lang="en-US" altLang="zh-CN" sz="2200" dirty="0"/>
          </a:p>
        </p:txBody>
      </p:sp>
      <p:sp>
        <p:nvSpPr>
          <p:cNvPr id="3" name="QM_5_BD.103_1#cda751770?sp=1&amp;pid=28f639c1e&amp;color=0,55,96&amp;vtp=1&amp;bbb=1&amp;hb=1"/>
          <p:cNvSpPr/>
          <p:nvPr/>
        </p:nvSpPr>
        <p:spPr>
          <a:xfrm>
            <a:off x="502920" y="1963401"/>
            <a:ext cx="10570464" cy="4364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seasons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religions,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spirit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gratitude,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harvest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（find）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（agriculture）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gathered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（show）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grateful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sometimes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established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commercial.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reflect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（belief）,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faiths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attitudes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（study）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carefully,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surprised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（actual）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all.</a:t>
            </a:r>
            <a:endParaRPr lang="en-US" altLang="zh-CN" dirty="0"/>
          </a:p>
        </p:txBody>
      </p:sp>
      <p:sp>
        <p:nvSpPr>
          <p:cNvPr id="4" name="QM_5_AN.104_1#cda751770.blank?pid=28f639c1e&amp;color=0,55,96&amp;vpa=62&amp;vtp=1"/>
          <p:cNvSpPr/>
          <p:nvPr/>
        </p:nvSpPr>
        <p:spPr>
          <a:xfrm>
            <a:off x="6845775" y="1928730"/>
            <a:ext cx="2682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M_5_AN.105_1#cda751770.blank?pid=28f639c1e&amp;color=0,55,96&amp;vpa=63&amp;vtp=1&amp;bbb=1"/>
          <p:cNvSpPr/>
          <p:nvPr/>
        </p:nvSpPr>
        <p:spPr>
          <a:xfrm>
            <a:off x="9475437" y="2297030"/>
            <a:ext cx="5603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endParaRPr lang="en-US" altLang="zh-CN" dirty="0"/>
          </a:p>
        </p:txBody>
      </p:sp>
      <p:sp>
        <p:nvSpPr>
          <p:cNvPr id="6" name="QM_5_AN.106_1#cda751770.blank?pid=28f639c1e&amp;color=0,55,96&amp;vpa=64&amp;vtp=1&amp;bbb=1"/>
          <p:cNvSpPr/>
          <p:nvPr/>
        </p:nvSpPr>
        <p:spPr>
          <a:xfrm>
            <a:off x="7055325" y="3033630"/>
            <a:ext cx="10302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endParaRPr lang="en-US" altLang="zh-CN" dirty="0"/>
          </a:p>
        </p:txBody>
      </p:sp>
      <p:sp>
        <p:nvSpPr>
          <p:cNvPr id="7" name="QM_5_AN.107_1#cda751770.blank?pid=28f639c1e&amp;color=0,55,96&amp;vpa=65&amp;vtp=1&amp;bbb=1"/>
          <p:cNvSpPr/>
          <p:nvPr/>
        </p:nvSpPr>
        <p:spPr>
          <a:xfrm>
            <a:off x="1994376" y="3389230"/>
            <a:ext cx="1220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agricultural</a:t>
            </a:r>
            <a:endParaRPr lang="en-US" altLang="zh-CN" dirty="0"/>
          </a:p>
        </p:txBody>
      </p:sp>
      <p:sp>
        <p:nvSpPr>
          <p:cNvPr id="8" name="QM_5_AN.108_1#cda751770.blank?pid=28f639c1e&amp;color=0,55,96&amp;vpa=66&amp;vtp=1&amp;bbb=1"/>
          <p:cNvSpPr/>
          <p:nvPr/>
        </p:nvSpPr>
        <p:spPr>
          <a:xfrm>
            <a:off x="2369026" y="3770230"/>
            <a:ext cx="9413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endParaRPr lang="en-US" altLang="zh-CN" dirty="0"/>
          </a:p>
        </p:txBody>
      </p:sp>
      <p:sp>
        <p:nvSpPr>
          <p:cNvPr id="9" name="QM_5_AN.109_1#cda751770.blank?pid=28f639c1e&amp;color=0,55,96&amp;vpa=67&amp;vtp=1&amp;bbb=1"/>
          <p:cNvSpPr/>
          <p:nvPr/>
        </p:nvSpPr>
        <p:spPr>
          <a:xfrm>
            <a:off x="2419826" y="4138530"/>
            <a:ext cx="3444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0" name="QM_5_AN.110_1#cda751770.blank?pid=28f639c1e&amp;color=0,55,96&amp;vpa=68&amp;vtp=1&amp;bbb=1"/>
          <p:cNvSpPr/>
          <p:nvPr/>
        </p:nvSpPr>
        <p:spPr>
          <a:xfrm>
            <a:off x="4029932" y="4875130"/>
            <a:ext cx="6619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endParaRPr lang="en-US" altLang="zh-CN" dirty="0"/>
          </a:p>
        </p:txBody>
      </p:sp>
      <p:sp>
        <p:nvSpPr>
          <p:cNvPr id="11" name="QM_5_AN.111_1#cda751770.blank?pid=28f639c1e&amp;color=0,55,96&amp;vpa=69&amp;vtp=1&amp;bbb=1"/>
          <p:cNvSpPr/>
          <p:nvPr/>
        </p:nvSpPr>
        <p:spPr>
          <a:xfrm>
            <a:off x="6804500" y="5243430"/>
            <a:ext cx="7762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beliefs</a:t>
            </a:r>
            <a:endParaRPr lang="en-US" altLang="zh-CN" dirty="0"/>
          </a:p>
        </p:txBody>
      </p:sp>
      <p:sp>
        <p:nvSpPr>
          <p:cNvPr id="12" name="QM_5_AN.112_1#cda751770.blank?pid=28f639c1e&amp;color=0,55,96&amp;vpa=70&amp;vtp=1&amp;bbb=1"/>
          <p:cNvSpPr/>
          <p:nvPr/>
        </p:nvSpPr>
        <p:spPr>
          <a:xfrm>
            <a:off x="1981676" y="5599030"/>
            <a:ext cx="9921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Studying</a:t>
            </a:r>
            <a:endParaRPr lang="en-US" altLang="zh-CN" dirty="0"/>
          </a:p>
        </p:txBody>
      </p:sp>
      <p:sp>
        <p:nvSpPr>
          <p:cNvPr id="13" name="QM_5_AN.113_1#cda751770.blank?pid=28f639c1e&amp;color=0,55,96&amp;vpa=71&amp;vtp=1&amp;bbb=1"/>
          <p:cNvSpPr/>
          <p:nvPr/>
        </p:nvSpPr>
        <p:spPr>
          <a:xfrm>
            <a:off x="1619726" y="5947391"/>
            <a:ext cx="8905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actually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4_1#d3610b44d?pid=cda751770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115_1#d3610b44d.blank?pid=cda751770&amp;color=0,55,96&amp;vpa=72&amp;vtp=1"/>
          <p:cNvSpPr/>
          <p:nvPr/>
        </p:nvSpPr>
        <p:spPr>
          <a:xfrm>
            <a:off x="692626" y="1457325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6_AS.116_1#d3610b44d?pid=cda751770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of为固定搭配，在此处意为“广泛的”。</a:t>
            </a:r>
            <a:endParaRPr lang="en-US" altLang="zh-CN" sz="1800" dirty="0"/>
          </a:p>
        </p:txBody>
      </p:sp>
      <p:sp>
        <p:nvSpPr>
          <p:cNvPr id="5" name="QB_6_BD.117_1#0a63586d1?pid=cda751770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6" name="QB_6_AN.118_1#0a63586d1.blank?pid=cda751770&amp;color=0,55,96&amp;vpa=73&amp;vtp=1&amp;bbb=1"/>
          <p:cNvSpPr/>
          <p:nvPr/>
        </p:nvSpPr>
        <p:spPr>
          <a:xfrm>
            <a:off x="654526" y="2262568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endParaRPr lang="en-US" altLang="zh-CN" dirty="0"/>
          </a:p>
        </p:txBody>
      </p:sp>
      <p:sp>
        <p:nvSpPr>
          <p:cNvPr id="7" name="QB_6_AS.119_1#0a63586d1?pid=cda751770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____引导让步状语从句，结合语境可知，此处表示“无论多么”，应用how。</a:t>
            </a:r>
            <a:endParaRPr lang="en-US" altLang="zh-CN" sz="1800" dirty="0"/>
          </a:p>
        </p:txBody>
      </p:sp>
      <p:sp>
        <p:nvSpPr>
          <p:cNvPr id="8" name="QB_6_BD.120_1#a58ff3723?pid=cda751770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9" name="QB_6_AN.121_1#a58ff3723.blank?pid=cda751770&amp;color=0,55,96&amp;vpa=74&amp;vtp=1&amp;bbb=1"/>
          <p:cNvSpPr/>
          <p:nvPr/>
        </p:nvSpPr>
        <p:spPr>
          <a:xfrm>
            <a:off x="654526" y="3074098"/>
            <a:ext cx="1030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endParaRPr lang="en-US" altLang="zh-CN" dirty="0"/>
          </a:p>
        </p:txBody>
      </p:sp>
      <p:sp>
        <p:nvSpPr>
          <p:cNvPr id="10" name="QB_6_AS.122_1#a58ff3723?pid=cda751770&amp;color=0,55,96&amp;vtp=1&amp;bbb=1&amp;hb=1"/>
          <p:cNvSpPr/>
          <p:nvPr/>
        </p:nvSpPr>
        <p:spPr>
          <a:xfrm>
            <a:off x="502920" y="35363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设空处在句中与can共同作谓语，find与主语the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harvest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festival之间为被动关系，应用被动语态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其前有情态动词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can，故填be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3_1#67024a5f6?pid=cda751770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3" name="QB_6_AN.124_1#67024a5f6.blank?pid=cda751770&amp;color=0,55,96&amp;mp=1&amp;vpa=75&amp;vtp=1&amp;bbb=1"/>
          <p:cNvSpPr/>
          <p:nvPr/>
        </p:nvSpPr>
        <p:spPr>
          <a:xfrm>
            <a:off x="667226" y="1444625"/>
            <a:ext cx="1220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agricultural</a:t>
            </a:r>
            <a:endParaRPr lang="en-US" altLang="zh-CN" dirty="0"/>
          </a:p>
        </p:txBody>
      </p:sp>
      <p:sp>
        <p:nvSpPr>
          <p:cNvPr id="4" name="QB_6_AS.125_1#67024a5f6?pid=cda751770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设空处作定语，修饰festival，应用形容词形式。</a:t>
            </a:r>
            <a:endParaRPr lang="en-US" altLang="zh-CN" sz="1800" dirty="0"/>
          </a:p>
        </p:txBody>
      </p:sp>
      <p:sp>
        <p:nvSpPr>
          <p:cNvPr id="5" name="QB_6_BD.126_1#a18f3bcb3?pid=cda751770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127_1#a18f3bcb3.blank?pid=cda751770&amp;color=0,55,96&amp;vpa=76&amp;vtp=1&amp;bbb=1"/>
          <p:cNvSpPr/>
          <p:nvPr/>
        </p:nvSpPr>
        <p:spPr>
          <a:xfrm>
            <a:off x="692626" y="2262568"/>
            <a:ext cx="941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endParaRPr lang="en-US" altLang="zh-CN" dirty="0"/>
          </a:p>
        </p:txBody>
      </p:sp>
      <p:sp>
        <p:nvSpPr>
          <p:cNvPr id="7" name="QB_6_AS.128_1#a18f3bcb3?pid=cda751770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分析句子结构可知，设空处表示目的，应用不定式作目的状语。</a:t>
            </a:r>
            <a:endParaRPr lang="en-US" altLang="zh-CN" sz="1800" dirty="0"/>
          </a:p>
        </p:txBody>
      </p:sp>
      <p:sp>
        <p:nvSpPr>
          <p:cNvPr id="8" name="QB_6_BD.129_1#8e8f80e8a?pid=cda751770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130_1#8e8f80e8a.blank?pid=cda751770&amp;color=0,55,96&amp;vpa=77&amp;vtp=1&amp;bbb=1"/>
          <p:cNvSpPr/>
          <p:nvPr/>
        </p:nvSpPr>
        <p:spPr>
          <a:xfrm>
            <a:off x="654526" y="3074098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0" name="QB_6_AS.131_1#8e8f80e8a?pid=cda751770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中发挥作用”。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2_1#27166a673?pid=cda751770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3" name="QB_6_AN.133_1#27166a673.blank?pid=cda751770&amp;color=0,55,96&amp;vpa=78&amp;vtp=1&amp;bbb=1"/>
          <p:cNvSpPr/>
          <p:nvPr/>
        </p:nvSpPr>
        <p:spPr>
          <a:xfrm>
            <a:off x="667226" y="145732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endParaRPr lang="en-US" altLang="zh-CN" dirty="0"/>
          </a:p>
        </p:txBody>
      </p:sp>
      <p:sp>
        <p:nvSpPr>
          <p:cNvPr id="4" name="QB_6_AS.134_1#27166a673?pid=cda751770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此处为with复合结构，设空处作宾补，take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of和celebrations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之间为逻辑上的被动关系，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应用过去分词形式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B_6_BD.135_1#8b7ae8520?pid=cda751770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6" name="QB_6_AN.136_1#8b7ae8520.blank?pid=cda751770&amp;color=0,55,96&amp;vpa=79&amp;vtp=1&amp;bbb=1"/>
          <p:cNvSpPr/>
          <p:nvPr/>
        </p:nvSpPr>
        <p:spPr>
          <a:xfrm>
            <a:off x="667226" y="2689288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beliefs</a:t>
            </a:r>
            <a:endParaRPr lang="en-US" altLang="zh-CN" dirty="0"/>
          </a:p>
        </p:txBody>
      </p:sp>
      <p:sp>
        <p:nvSpPr>
          <p:cNvPr id="7" name="QB_6_AS.137_1#8b7ae8520?pid=cda751770&amp;color=0,55,96&amp;vtp=1&amp;bbb=1&amp;hb=1"/>
          <p:cNvSpPr/>
          <p:nvPr/>
        </p:nvSpPr>
        <p:spPr>
          <a:xfrm>
            <a:off x="502920" y="315150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设空处与wishes,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faiths和attitudes并列作reflect的宾语，根据语境可知，belief在此处意为“信仰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可数名词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，且其前无限定词修饰，故用其复数形式。</a:t>
            </a:r>
            <a:endParaRPr lang="en-US" altLang="zh-CN" dirty="0"/>
          </a:p>
        </p:txBody>
      </p:sp>
      <p:sp>
        <p:nvSpPr>
          <p:cNvPr id="8" name="QB_6_BD.138_1#d58e364b8?pid=cda751770&amp;color=0,55,96&amp;vtp=1&amp;bbb=1"/>
          <p:cNvSpPr/>
          <p:nvPr/>
        </p:nvSpPr>
        <p:spPr>
          <a:xfrm>
            <a:off x="502920" y="39789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9" name="QB_6_AN.139_1#d58e364b8.blank?pid=cda751770&amp;color=0,55,96&amp;vpa=80&amp;vtp=1&amp;bbb=1"/>
          <p:cNvSpPr/>
          <p:nvPr/>
        </p:nvSpPr>
        <p:spPr>
          <a:xfrm>
            <a:off x="667226" y="3914838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Studying</a:t>
            </a:r>
            <a:endParaRPr lang="en-US" altLang="zh-CN" dirty="0"/>
          </a:p>
        </p:txBody>
      </p:sp>
      <p:sp>
        <p:nvSpPr>
          <p:cNvPr id="10" name="QB_6_AS.140_1#d58e364b8?pid=cda751770&amp;color=0,55,96&amp;vtp=1&amp;bbb=1"/>
          <p:cNvSpPr/>
          <p:nvPr/>
        </p:nvSpPr>
        <p:spPr>
          <a:xfrm>
            <a:off x="502920" y="43847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设空处在句中作状语，study和主语you之间为逻辑上的主动关系，应用现在分词形式。</a:t>
            </a:r>
            <a:endParaRPr lang="en-US" altLang="zh-CN" sz="1800" dirty="0"/>
          </a:p>
        </p:txBody>
      </p:sp>
      <p:sp>
        <p:nvSpPr>
          <p:cNvPr id="11" name="QB_6_BD.141_1#b82b2fcf8?pid=cda751770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12" name="QB_6_AN.142_1#b82b2fcf8.blank?pid=cda751770&amp;color=0,55,96&amp;vpa=81&amp;vtp=1&amp;bbb=1"/>
          <p:cNvSpPr/>
          <p:nvPr/>
        </p:nvSpPr>
        <p:spPr>
          <a:xfrm>
            <a:off x="781526" y="4726368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actually</a:t>
            </a:r>
            <a:endParaRPr lang="en-US" altLang="zh-CN" dirty="0"/>
          </a:p>
        </p:txBody>
      </p:sp>
      <p:sp>
        <p:nvSpPr>
          <p:cNvPr id="13" name="QB_6_AS.143_1#b82b2fcf8?pid=cda751770&amp;color=0,55,96&amp;vtp=1&amp;bbb=1"/>
          <p:cNvSpPr/>
          <p:nvPr/>
        </p:nvSpPr>
        <p:spPr>
          <a:xfrm>
            <a:off x="502920" y="51962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设空处在句中作状语，应用副词形式。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4_1#e17ba9a85?pid=0fa9e518f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[四川射洪中学2024高一月考]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M_4_BD.144_2#e17ba9a85?sp=1&amp;pid=0fa9e518f&amp;color=0,55,96&amp;vtp=1&amp;bbb=1&amp;hb=1"/>
          <p:cNvSpPr/>
          <p:nvPr/>
        </p:nvSpPr>
        <p:spPr>
          <a:xfrm>
            <a:off x="502920" y="1910399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Strangest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occasions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off-the-beaten-path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unusual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endParaRPr lang="en-US" altLang="zh-CN" dirty="0"/>
          </a:p>
        </p:txBody>
      </p:sp>
      <p:sp>
        <p:nvSpPr>
          <p:cNvPr id="4" name="QM_4_BD.144_3#e17ba9a85?sp=1&amp;pid=0fa9e518f&amp;color=0,55,96&amp;vtp=1&amp;bbb=1&amp;hb=1"/>
          <p:cNvSpPr/>
          <p:nvPr/>
        </p:nvSpPr>
        <p:spPr>
          <a:xfrm>
            <a:off x="502920" y="3561399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Oranges,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Ivrea,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February,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30-minute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attacking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oranges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cannot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4_4#e17ba9a85?sp=1&amp;pid=0fa9e518f&amp;color=0,55,96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Underwater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Florida,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seabed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July.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unique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musicians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musicians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equipment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creatures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alike.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44_5#e17ba9a85?sp=1&amp;pid=0fa9e518f&amp;color=0,55,96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Rayne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（青蛙）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Louisiana,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Rayne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Rayne,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Louisiana.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races,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jumping,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Derby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Queen.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Besides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performances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frog-themed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mid-November.</a:t>
            </a:r>
            <a:endParaRPr lang="en-US" altLang="zh-CN" dirty="0"/>
          </a:p>
        </p:txBody>
      </p:sp>
      <p:sp>
        <p:nvSpPr>
          <p:cNvPr id="3" name="QM_4_BD.144_6#e17ba9a85?sp=1&amp;pid=0fa9e518f&amp;color=0,55,96&amp;vtp=1&amp;bbb=1&amp;hb=1"/>
          <p:cNvSpPr/>
          <p:nvPr/>
        </p:nvSpPr>
        <p:spPr>
          <a:xfrm>
            <a:off x="502920" y="3574734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Radishes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（萝卜）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Oaxaca,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Mexico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December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Oaxaca,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Mexico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sculptures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（雕塑）.The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carving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attract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sculptures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last.</a:t>
            </a:r>
            <a:endParaRPr lang="en-US" altLang="zh-CN" dirty="0"/>
          </a:p>
        </p:txBody>
      </p:sp>
      <p:sp>
        <p:nvSpPr>
          <p:cNvPr id="4" name="QM_4_EX.145_1#e17ba9a85?pid=0fa9e518f&amp;color=0,55,96&amp;vtp=1&amp;bbb=1"/>
          <p:cNvSpPr/>
          <p:nvPr/>
        </p:nvSpPr>
        <p:spPr>
          <a:xfrm>
            <a:off x="502920" y="562711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本文是一篇应用文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文章介绍了一些世界上精彩且不寻常的节日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46_1#b221b4d37?pid=e17ba9a8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47_1#b221b4d37.bracket?pid=e17ba9a85&amp;color=0,55,96&amp;vpa=82&amp;vtp=1"/>
          <p:cNvSpPr/>
          <p:nvPr/>
        </p:nvSpPr>
        <p:spPr>
          <a:xfrm>
            <a:off x="5163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48_1#b221b4d37.choices?pid=e17ba9a85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.Play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level.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.Watch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races.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.Enjoy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sculptures.</a:t>
            </a:r>
            <a:endParaRPr lang="en-US" altLang="zh-CN" sz="1800" dirty="0"/>
          </a:p>
        </p:txBody>
      </p:sp>
      <p:sp>
        <p:nvSpPr>
          <p:cNvPr id="5" name="QC_5_AS.149_1#b221b4d37?pid=e17ba9a85&amp;color=0,55,96&amp;vtp=1&amp;bbb=1&amp;hb=1"/>
          <p:cNvSpPr/>
          <p:nvPr/>
        </p:nvSpPr>
        <p:spPr>
          <a:xfrm>
            <a:off x="502920" y="273304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Oranges,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Ivrea,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Italy”部分中的“Each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February,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30-minute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fight.”可知，在意大利的节日中游客可以相互投掷橙子。故选A项。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2d55837b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82d55837b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Festivals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Celebrations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0_1#b9d450b2d?pid=e17ba9a8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attracted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51_1#b9d450b2d.bracket?pid=e17ba9a85&amp;color=0,55,96&amp;vpa=83&amp;vtp=1"/>
          <p:cNvSpPr/>
          <p:nvPr/>
        </p:nvSpPr>
        <p:spPr>
          <a:xfrm>
            <a:off x="7791925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152_1#b9d450b2d.choices?pid=e17ba9a85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fruit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games.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sculptures.</a:t>
            </a:r>
            <a:endParaRPr lang="en-US" altLang="zh-CN" sz="1800" dirty="0"/>
          </a:p>
        </p:txBody>
      </p:sp>
      <p:sp>
        <p:nvSpPr>
          <p:cNvPr id="5" name="QC_5_AS.153_1#b9d450b2d?pid=e17ba9a85&amp;color=0,55,96&amp;vtp=1&amp;bbb=1&amp;hb=1"/>
          <p:cNvSpPr/>
          <p:nvPr/>
        </p:nvSpPr>
        <p:spPr>
          <a:xfrm>
            <a:off x="502920" y="273304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Florida,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America”部分中的“Aiming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unique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musicians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level.In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musicians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equipment,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creatures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alike.”可知，为了保护海洋生物，音乐家们在100英尺（30.48米）深的水下举行音乐会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。由此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可推知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，一个关心海洋生物的音乐爱好者很有可能被“水下音乐节”吸引。故选B项。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4_1#5b422d067?pid=e17ba9a8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Christmas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55_1#5b422d067.bracket?pid=e17ba9a85&amp;color=0,55,96&amp;vpa=84&amp;vtp=1"/>
          <p:cNvSpPr/>
          <p:nvPr/>
        </p:nvSpPr>
        <p:spPr>
          <a:xfrm>
            <a:off x="7906225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156_1#5b422d067.choices?pid=e17ba9a85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Oranges.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Rayne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Radishes.</a:t>
            </a:r>
            <a:endParaRPr lang="en-US" altLang="zh-CN" sz="1800" dirty="0"/>
          </a:p>
        </p:txBody>
      </p:sp>
      <p:sp>
        <p:nvSpPr>
          <p:cNvPr id="5" name="QC_5_AS.157_1#5b422d067?pid=e17ba9a85&amp;color=0,55,96&amp;vtp=1&amp;bbb=1&amp;hb=1"/>
          <p:cNvSpPr/>
          <p:nvPr/>
        </p:nvSpPr>
        <p:spPr>
          <a:xfrm>
            <a:off x="502920" y="273304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Oaxaca,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Mexico”部分中的“The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Radishes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December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Oaxaca,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Mexico.”可知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，圣诞节在每年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月25日，而“萝卜之夜”在每年12月23日，所以“萝卜之夜”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这个节日适合期待一个特别的圣诞假期的游客。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ba4997a2.fixed?pid=82d55837b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cba4997a2.fixed?pid=82d55837b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000"/>
              </a:lnSpc>
            </a:pP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Speaking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300"/>
              </a:lnSpc>
            </a:pP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Thinking</a:t>
            </a:r>
            <a:endParaRPr lang="en-US" altLang="zh-CN" sz="50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11363ae3?pid=3a84aba2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c521360c2?pid=a11363ae3&amp;color=0,55,96&amp;vtp=1&amp;bbb=1"/>
          <p:cNvSpPr/>
          <p:nvPr/>
        </p:nvSpPr>
        <p:spPr>
          <a:xfrm>
            <a:off x="502920" y="2008625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（范围）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electronics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goods.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（身材）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perfect,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satisfaction,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3.Despite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（聚集）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weekends.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（感激的）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（装饰）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size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garden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（重要的）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（典型的）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July.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remarks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accurately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（反映）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（信念）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dancing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joyful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（时刻）.</a:t>
            </a:r>
            <a:endParaRPr lang="en-US" altLang="zh-CN" sz="1800" dirty="0"/>
          </a:p>
        </p:txBody>
      </p:sp>
      <p:sp>
        <p:nvSpPr>
          <p:cNvPr id="4" name="QB_5_AN.2_1#c521360c2.blank?pid=a11363ae3&amp;color=0,55,96&amp;vpa=1&amp;vtp=1&amp;bbb=1"/>
          <p:cNvSpPr/>
          <p:nvPr/>
        </p:nvSpPr>
        <p:spPr>
          <a:xfrm>
            <a:off x="2321401" y="196544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ange</a:t>
            </a:r>
            <a:endParaRPr lang="en-US" altLang="zh-CN" dirty="0"/>
          </a:p>
        </p:txBody>
      </p:sp>
      <p:sp>
        <p:nvSpPr>
          <p:cNvPr id="6" name="QB_5_AN.4_1#c521360c2.blank?pid=a11363ae3&amp;color=0,55,96&amp;vpa=2&amp;vtp=1&amp;bbb=1"/>
          <p:cNvSpPr/>
          <p:nvPr/>
        </p:nvSpPr>
        <p:spPr>
          <a:xfrm>
            <a:off x="1975326" y="238454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igure</a:t>
            </a:r>
            <a:endParaRPr lang="en-US" altLang="zh-CN" dirty="0"/>
          </a:p>
        </p:txBody>
      </p:sp>
      <p:sp>
        <p:nvSpPr>
          <p:cNvPr id="8" name="QB_5_AN.6_1#c521360c2.blank?pid=a11363ae3&amp;color=0,55,96&amp;vpa=3&amp;vtp=1&amp;bbb=1"/>
          <p:cNvSpPr/>
          <p:nvPr/>
        </p:nvSpPr>
        <p:spPr>
          <a:xfrm>
            <a:off x="5969476" y="281634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ather</a:t>
            </a:r>
            <a:endParaRPr lang="en-US" altLang="zh-CN" dirty="0"/>
          </a:p>
        </p:txBody>
      </p:sp>
      <p:sp>
        <p:nvSpPr>
          <p:cNvPr id="10" name="QB_5_AN.8_1#c521360c2.blank?pid=a11363ae3&amp;color=0,55,96&amp;vpa=4&amp;vtp=1&amp;bbb=1"/>
          <p:cNvSpPr/>
          <p:nvPr/>
        </p:nvSpPr>
        <p:spPr>
          <a:xfrm>
            <a:off x="1988026" y="3235445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rateful</a:t>
            </a:r>
            <a:endParaRPr lang="en-US" altLang="zh-CN" dirty="0"/>
          </a:p>
        </p:txBody>
      </p:sp>
      <p:sp>
        <p:nvSpPr>
          <p:cNvPr id="12" name="QB_5_AN.10_1#c521360c2.blank?pid=a11363ae3&amp;color=0,55,96&amp;vpa=5&amp;vtp=1&amp;bbb=1"/>
          <p:cNvSpPr/>
          <p:nvPr/>
        </p:nvSpPr>
        <p:spPr>
          <a:xfrm>
            <a:off x="4251166" y="3654545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ecorate</a:t>
            </a:r>
            <a:endParaRPr lang="en-US" altLang="zh-CN" dirty="0"/>
          </a:p>
        </p:txBody>
      </p:sp>
      <p:sp>
        <p:nvSpPr>
          <p:cNvPr id="14" name="QB_5_AN.12_1#c521360c2.blank?pid=a11363ae3&amp;color=0,55,96&amp;vpa=6&amp;vtp=1&amp;bbb=1"/>
          <p:cNvSpPr/>
          <p:nvPr/>
        </p:nvSpPr>
        <p:spPr>
          <a:xfrm>
            <a:off x="3791426" y="4060945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ignificant</a:t>
            </a:r>
            <a:endParaRPr lang="en-US" altLang="zh-CN" dirty="0"/>
          </a:p>
        </p:txBody>
      </p:sp>
      <p:sp>
        <p:nvSpPr>
          <p:cNvPr id="16" name="QB_5_AN.14_1#c521360c2.blank?pid=a11363ae3&amp;color=0,55,96&amp;vpa=7&amp;vtp=1&amp;bbb=1"/>
          <p:cNvSpPr/>
          <p:nvPr/>
        </p:nvSpPr>
        <p:spPr>
          <a:xfrm>
            <a:off x="4274026" y="448004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ypical</a:t>
            </a:r>
            <a:endParaRPr lang="en-US" altLang="zh-CN" dirty="0"/>
          </a:p>
        </p:txBody>
      </p:sp>
      <p:sp>
        <p:nvSpPr>
          <p:cNvPr id="18" name="QB_5_AN.16_1#c521360c2.blank?pid=a11363ae3&amp;color=0,55,96&amp;vpa=8&amp;vtp=1&amp;bbb=1"/>
          <p:cNvSpPr/>
          <p:nvPr/>
        </p:nvSpPr>
        <p:spPr>
          <a:xfrm>
            <a:off x="3092926" y="491184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eflect</a:t>
            </a:r>
            <a:endParaRPr lang="en-US" altLang="zh-CN" dirty="0"/>
          </a:p>
        </p:txBody>
      </p:sp>
      <p:sp>
        <p:nvSpPr>
          <p:cNvPr id="20" name="QB_5_AN.18_1#c521360c2.blank?pid=a11363ae3&amp;color=0,55,96&amp;vpa=9&amp;vtp=1&amp;bbb=1"/>
          <p:cNvSpPr/>
          <p:nvPr/>
        </p:nvSpPr>
        <p:spPr>
          <a:xfrm>
            <a:off x="2203926" y="533094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elief</a:t>
            </a:r>
            <a:endParaRPr lang="en-US" altLang="zh-CN" dirty="0"/>
          </a:p>
        </p:txBody>
      </p:sp>
      <p:sp>
        <p:nvSpPr>
          <p:cNvPr id="22" name="QB_5_AN.20_1#c521360c2.blank?pid=a11363ae3&amp;color=0,55,96&amp;vpa=10&amp;vtp=1&amp;bbb=1"/>
          <p:cNvSpPr/>
          <p:nvPr/>
        </p:nvSpPr>
        <p:spPr>
          <a:xfrm>
            <a:off x="6458425" y="572909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ccasion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  <p:bldP spid="2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1cdb04ec?pid=3a84aba2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21_1#445f44529?pid=41cdb04ec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express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（congratulate）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exam.</a:t>
            </a:r>
            <a:endParaRPr lang="en-US" altLang="zh-CN" sz="1800" dirty="0"/>
          </a:p>
        </p:txBody>
      </p:sp>
      <p:sp>
        <p:nvSpPr>
          <p:cNvPr id="4" name="QB_5_AN.22_1#445f44529.blank?pid=41cdb04ec&amp;color=0,55,96&amp;vpa=11&amp;vtp=1&amp;bbb=1"/>
          <p:cNvSpPr/>
          <p:nvPr/>
        </p:nvSpPr>
        <p:spPr>
          <a:xfrm>
            <a:off x="3677126" y="1950400"/>
            <a:ext cx="157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congratulations</a:t>
            </a:r>
            <a:endParaRPr lang="en-US" altLang="zh-CN" dirty="0"/>
          </a:p>
        </p:txBody>
      </p:sp>
      <p:sp>
        <p:nvSpPr>
          <p:cNvPr id="5" name="QB_5_AS.23_1#445f44529?pid=41cdb04ec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congratulations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sth为固定搭配，意为“对某事的祝贺”。</a:t>
            </a:r>
            <a:endParaRPr lang="en-US" altLang="zh-CN" sz="1800" dirty="0"/>
          </a:p>
        </p:txBody>
      </p:sp>
      <p:sp>
        <p:nvSpPr>
          <p:cNvPr id="6" name="QB_5_BD.24_1#d296e458d?pid=41cdb04ec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supermarket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goods.</a:t>
            </a:r>
            <a:endParaRPr lang="en-US" altLang="zh-CN" sz="1800" dirty="0"/>
          </a:p>
        </p:txBody>
      </p:sp>
      <p:sp>
        <p:nvSpPr>
          <p:cNvPr id="7" name="QB_5_AN.25_1#d296e458d.blank?pid=41cdb04ec&amp;color=0,55,96&amp;vpa=12&amp;vtp=1"/>
          <p:cNvSpPr/>
          <p:nvPr/>
        </p:nvSpPr>
        <p:spPr>
          <a:xfrm>
            <a:off x="3042126" y="2764853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8" name="QB_5_AS.26_1#d296e458d?pid=41cdb04ec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of为固定搭配，意为“各种各样的”。</a:t>
            </a:r>
            <a:endParaRPr lang="en-US" altLang="zh-CN" sz="1800" dirty="0"/>
          </a:p>
        </p:txBody>
      </p:sp>
      <p:sp>
        <p:nvSpPr>
          <p:cNvPr id="9" name="QB_5_BD.27_1#e9d0aca6d?pid=41cdb04ec&amp;color=0,55,96&amp;vtp=1&amp;bbb=1"/>
          <p:cNvSpPr/>
          <p:nvPr/>
        </p:nvSpPr>
        <p:spPr>
          <a:xfrm>
            <a:off x="502920" y="36278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complex,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fact.</a:t>
            </a:r>
            <a:endParaRPr lang="en-US" altLang="zh-CN" sz="1800" dirty="0"/>
          </a:p>
        </p:txBody>
      </p:sp>
      <p:sp>
        <p:nvSpPr>
          <p:cNvPr id="10" name="QB_5_AN.28_1#e9d0aca6d.blank?pid=41cdb04ec&amp;color=0,55,96&amp;vpa=13&amp;vtp=1&amp;bbb=1"/>
          <p:cNvSpPr/>
          <p:nvPr/>
        </p:nvSpPr>
        <p:spPr>
          <a:xfrm>
            <a:off x="9309575" y="3576383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endParaRPr lang="en-US" altLang="zh-CN" dirty="0"/>
          </a:p>
        </p:txBody>
      </p:sp>
      <p:sp>
        <p:nvSpPr>
          <p:cNvPr id="11" name="QB_5_AS.29_1#e9d0aca6d?pid=41cdb04ec&amp;color=0,55,96&amp;vtp=1&amp;bbb=1"/>
          <p:cNvSpPr/>
          <p:nvPr/>
        </p:nvSpPr>
        <p:spPr>
          <a:xfrm>
            <a:off x="502920" y="40335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out为固定搭配，在此处意为“弄清楚”。</a:t>
            </a:r>
            <a:endParaRPr lang="en-US" altLang="zh-CN" sz="1800" dirty="0"/>
          </a:p>
        </p:txBody>
      </p:sp>
      <p:sp>
        <p:nvSpPr>
          <p:cNvPr id="12" name="QB_5_BD.30_1#f621fc7ff?pid=41cdb04ec&amp;color=0,55,96&amp;vtp=1&amp;bbb=1"/>
          <p:cNvSpPr/>
          <p:nvPr/>
        </p:nvSpPr>
        <p:spPr>
          <a:xfrm>
            <a:off x="502920" y="44393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gathered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congratulations.</a:t>
            </a:r>
            <a:endParaRPr lang="en-US" altLang="zh-CN" sz="1800" dirty="0"/>
          </a:p>
        </p:txBody>
      </p:sp>
      <p:sp>
        <p:nvSpPr>
          <p:cNvPr id="13" name="QB_5_AN.31_1#f621fc7ff.blank?pid=41cdb04ec&amp;color=0,55,96&amp;vpa=14&amp;vtp=1&amp;bbb=1"/>
          <p:cNvSpPr/>
          <p:nvPr/>
        </p:nvSpPr>
        <p:spPr>
          <a:xfrm>
            <a:off x="4839176" y="4387913"/>
            <a:ext cx="1398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round/around</a:t>
            </a:r>
            <a:endParaRPr lang="en-US" altLang="zh-CN" dirty="0"/>
          </a:p>
        </p:txBody>
      </p:sp>
      <p:sp>
        <p:nvSpPr>
          <p:cNvPr id="14" name="QB_5_AS.32_1#f621fc7ff?pid=41cdb04ec&amp;color=0,55,96&amp;vtp=1&amp;bbb=1"/>
          <p:cNvSpPr/>
          <p:nvPr/>
        </p:nvSpPr>
        <p:spPr>
          <a:xfrm>
            <a:off x="502920" y="48451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round/around为固定搭配，在此处意为“聚在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旁”。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3_1#4ed739b04?pid=41cdb04ec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applicant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grateful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（offer）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well-paid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job.</a:t>
            </a:r>
            <a:endParaRPr lang="en-US" altLang="zh-CN" sz="1800" dirty="0"/>
          </a:p>
        </p:txBody>
      </p:sp>
      <p:sp>
        <p:nvSpPr>
          <p:cNvPr id="3" name="QB_5_AN.34_1#4ed739b04.blank?pid=41cdb04ec&amp;color=0,55,96&amp;vpa=15&amp;vtp=1&amp;bbb=1"/>
          <p:cNvSpPr/>
          <p:nvPr/>
        </p:nvSpPr>
        <p:spPr>
          <a:xfrm>
            <a:off x="3727926" y="1457325"/>
            <a:ext cx="144526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offered</a:t>
            </a:r>
            <a:endParaRPr lang="en-US" altLang="zh-CN" dirty="0"/>
          </a:p>
        </p:txBody>
      </p:sp>
      <p:sp>
        <p:nvSpPr>
          <p:cNvPr id="4" name="QB_5_AS.35_1#4ed739b04?pid=41cdb04ec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grateful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sth为固定搭配，意为“因为做某事而感激”。The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applicant与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offer之间为逻辑上的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被动关系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，应用不定式的被动式。</a:t>
            </a:r>
            <a:endParaRPr lang="en-US" altLang="zh-CN" dirty="0"/>
          </a:p>
        </p:txBody>
      </p:sp>
      <p:sp>
        <p:nvSpPr>
          <p:cNvPr id="5" name="QB_5_BD.36_1#128f94aba?pid=41cdb04ec&amp;color=0,55,96&amp;vtp=1&amp;bbb=1"/>
          <p:cNvSpPr/>
          <p:nvPr/>
        </p:nvSpPr>
        <p:spPr>
          <a:xfrm>
            <a:off x="502920" y="2740723"/>
            <a:ext cx="106505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6.Christmas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（decorate）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Christmas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tree.</a:t>
            </a:r>
            <a:endParaRPr lang="en-US" altLang="zh-CN" sz="1800" dirty="0"/>
          </a:p>
        </p:txBody>
      </p:sp>
      <p:sp>
        <p:nvSpPr>
          <p:cNvPr id="6" name="QB_5_AN.37_1#128f94aba.blank?pid=41cdb04ec&amp;color=0,55,96&amp;vpa=16&amp;vtp=1&amp;bbb=1"/>
          <p:cNvSpPr/>
          <p:nvPr/>
        </p:nvSpPr>
        <p:spPr>
          <a:xfrm>
            <a:off x="6140926" y="2689288"/>
            <a:ext cx="1220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decorations</a:t>
            </a:r>
            <a:endParaRPr lang="en-US" altLang="zh-CN" dirty="0"/>
          </a:p>
        </p:txBody>
      </p:sp>
      <p:sp>
        <p:nvSpPr>
          <p:cNvPr id="7" name="QB_5_AS.38_1#128f94aba?pid=41cdb04ec&amp;color=0,55,96&amp;vtp=1&amp;bbb=1&amp;hb=1"/>
          <p:cNvSpPr/>
          <p:nvPr/>
        </p:nvSpPr>
        <p:spPr>
          <a:xfrm>
            <a:off x="502920" y="315150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设空处前有all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of修饰，应用名词形式decoration，且此处表示“装饰物”，为可数名词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其复数形式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B_5_BD.39_1#68026ad85?pid=41cdb04ec&amp;color=0,55,96&amp;vtp=1&amp;bbb=1&amp;hb=1"/>
          <p:cNvSpPr/>
          <p:nvPr/>
        </p:nvSpPr>
        <p:spPr>
          <a:xfrm>
            <a:off x="502920" y="39808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（significant）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environment.</a:t>
            </a:r>
            <a:endParaRPr lang="en-US" altLang="zh-CN" dirty="0"/>
          </a:p>
        </p:txBody>
      </p:sp>
      <p:sp>
        <p:nvSpPr>
          <p:cNvPr id="9" name="QB_5_AN.40_1#68026ad85.blank?pid=41cdb04ec&amp;color=0,55,96&amp;vpa=17&amp;vtp=1&amp;bbb=1"/>
          <p:cNvSpPr/>
          <p:nvPr/>
        </p:nvSpPr>
        <p:spPr>
          <a:xfrm>
            <a:off x="5027517" y="3937635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significance</a:t>
            </a:r>
            <a:endParaRPr lang="en-US" altLang="zh-CN" dirty="0"/>
          </a:p>
        </p:txBody>
      </p:sp>
      <p:sp>
        <p:nvSpPr>
          <p:cNvPr id="10" name="QB_5_AS.41_1#68026ad85?pid=41cdb04ec&amp;color=0,55,96&amp;vtp=1&amp;bbb=1&amp;hb=1"/>
          <p:cNvSpPr/>
          <p:nvPr/>
        </p:nvSpPr>
        <p:spPr>
          <a:xfrm>
            <a:off x="502920" y="48037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设空处作attach的宾语，应用名词形式。attach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为固定搭配，意为“重视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；认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重要”。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2_1#958f944cc?pid=41cdb04ec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（typical）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appear.</a:t>
            </a:r>
            <a:endParaRPr lang="en-US" altLang="zh-CN" sz="1800" dirty="0"/>
          </a:p>
        </p:txBody>
      </p:sp>
      <p:sp>
        <p:nvSpPr>
          <p:cNvPr id="3" name="QB_5_AN.43_1#958f944cc.blank?pid=41cdb04ec&amp;color=0,55,96&amp;vpa=18&amp;vtp=1&amp;bbb=1"/>
          <p:cNvSpPr/>
          <p:nvPr/>
        </p:nvSpPr>
        <p:spPr>
          <a:xfrm>
            <a:off x="1924526" y="144462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typically</a:t>
            </a:r>
            <a:endParaRPr lang="en-US" altLang="zh-CN" dirty="0"/>
          </a:p>
        </p:txBody>
      </p:sp>
      <p:sp>
        <p:nvSpPr>
          <p:cNvPr id="4" name="QB_5_AS.44_1#958f944cc?pid=41cdb04ec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设空处修饰动词takes，应用副词形式。</a:t>
            </a:r>
            <a:endParaRPr lang="en-US" altLang="zh-CN" sz="1800" dirty="0"/>
          </a:p>
        </p:txBody>
      </p:sp>
      <p:sp>
        <p:nvSpPr>
          <p:cNvPr id="5" name="QB_5_BD.45_1#774d051b3?pid=41cdb04ec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reflect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Beethoven's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symphonies.</a:t>
            </a:r>
            <a:endParaRPr lang="en-US" altLang="zh-CN" sz="1800" dirty="0"/>
          </a:p>
        </p:txBody>
      </p:sp>
      <p:sp>
        <p:nvSpPr>
          <p:cNvPr id="6" name="QB_5_AN.46_1#774d051b3.blank?pid=41cdb04ec&amp;color=0,55,96&amp;vpa=19&amp;vtp=1&amp;bbb=1"/>
          <p:cNvSpPr/>
          <p:nvPr/>
        </p:nvSpPr>
        <p:spPr>
          <a:xfrm>
            <a:off x="2127726" y="2249868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endParaRPr lang="en-US" altLang="zh-CN" dirty="0"/>
          </a:p>
        </p:txBody>
      </p:sp>
      <p:sp>
        <p:nvSpPr>
          <p:cNvPr id="7" name="QB_5_AS.47_1#774d051b3?pid=41cdb04ec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reflect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on/upon为固定搭配，在此处意为“认真思考；沉思”。</a:t>
            </a:r>
            <a:endParaRPr lang="en-US" altLang="zh-CN" sz="1800" dirty="0"/>
          </a:p>
        </p:txBody>
      </p:sp>
      <p:sp>
        <p:nvSpPr>
          <p:cNvPr id="8" name="QB_5_BD.48_1#f691a5007?pid=41cdb04ec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occasion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reunited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members.</a:t>
            </a:r>
            <a:endParaRPr lang="en-US" altLang="zh-CN" sz="1800" dirty="0"/>
          </a:p>
        </p:txBody>
      </p:sp>
      <p:sp>
        <p:nvSpPr>
          <p:cNvPr id="9" name="QB_5_AN.49_1#f691a5007.blank?pid=41cdb04ec&amp;color=0,55,96&amp;vpa=20&amp;vtp=1&amp;bbb=1"/>
          <p:cNvSpPr/>
          <p:nvPr/>
        </p:nvSpPr>
        <p:spPr>
          <a:xfrm>
            <a:off x="4655026" y="3074098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endParaRPr lang="en-US" altLang="zh-CN" dirty="0"/>
          </a:p>
        </p:txBody>
      </p:sp>
      <p:sp>
        <p:nvSpPr>
          <p:cNvPr id="10" name="QB_5_AS.50_1#f691a5007?pid=41cdb04ec&amp;color=0,55,96&amp;vtp=1&amp;bbb=1&amp;h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</a:pP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设空处引导定语从句，occasion作先行词，意为“时刻”，关系词在从句中作时间状语，应用when引导。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afe8a53a?pid=3a84aba29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51_1#c9d8cf8e1?sp=1&amp;pid=7afe8a53a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1.孩子们常装扮成超人来引起大人的注意。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hildren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Superman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adults'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attention.</a:t>
            </a:r>
            <a:endParaRPr lang="en-US" altLang="zh-CN" sz="1800" dirty="0"/>
          </a:p>
        </p:txBody>
      </p:sp>
      <p:sp>
        <p:nvSpPr>
          <p:cNvPr id="4" name="QB_5_AN.52_1#c9d8cf8e1.blank?pid=7afe8a53a&amp;color=0,55,96&amp;vpa=21&amp;vtp=1&amp;bbb=1"/>
          <p:cNvSpPr/>
          <p:nvPr/>
        </p:nvSpPr>
        <p:spPr>
          <a:xfrm>
            <a:off x="2007076" y="2376290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</a:t>
            </a:r>
            <a:endParaRPr lang="en-US" altLang="zh-CN" dirty="0"/>
          </a:p>
        </p:txBody>
      </p:sp>
      <p:sp>
        <p:nvSpPr>
          <p:cNvPr id="5" name="QB_5_AN.53_1#c9d8cf8e1.blank?pid=7afe8a53a&amp;color=0,55,96&amp;vpa=22&amp;vtp=1&amp;bbb=1"/>
          <p:cNvSpPr/>
          <p:nvPr/>
        </p:nvSpPr>
        <p:spPr>
          <a:xfrm>
            <a:off x="2807176" y="236359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endParaRPr lang="en-US" altLang="zh-CN" dirty="0"/>
          </a:p>
        </p:txBody>
      </p:sp>
      <p:sp>
        <p:nvSpPr>
          <p:cNvPr id="6" name="QB_5_AN.54_1#c9d8cf8e1.blank?pid=7afe8a53a&amp;color=0,55,96&amp;vpa=23&amp;vtp=1&amp;bbb=1"/>
          <p:cNvSpPr/>
          <p:nvPr/>
        </p:nvSpPr>
        <p:spPr>
          <a:xfrm>
            <a:off x="3340576" y="237629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endParaRPr lang="en-US" altLang="zh-CN" dirty="0"/>
          </a:p>
        </p:txBody>
      </p:sp>
      <p:sp>
        <p:nvSpPr>
          <p:cNvPr id="7" name="QB_5_BD.55_1#865c5cf2d?sp=1&amp;pid=7afe8a53a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2.这件事超出了我的能力范围，所以很抱歉我帮不了你。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you.</a:t>
            </a:r>
            <a:endParaRPr lang="en-US" altLang="zh-CN" sz="1800" dirty="0"/>
          </a:p>
        </p:txBody>
      </p:sp>
      <p:sp>
        <p:nvSpPr>
          <p:cNvPr id="8" name="QB_5_AN.56_1#865c5cf2d.blank?pid=7afe8a53a&amp;color=0,55,96&amp;vpa=24&amp;vtp=1&amp;bbb=1"/>
          <p:cNvSpPr/>
          <p:nvPr/>
        </p:nvSpPr>
        <p:spPr>
          <a:xfrm>
            <a:off x="1003776" y="3197224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endParaRPr lang="en-US" altLang="zh-CN" dirty="0"/>
          </a:p>
        </p:txBody>
      </p:sp>
      <p:sp>
        <p:nvSpPr>
          <p:cNvPr id="9" name="QB_5_AN.57_1#865c5cf2d.blank?pid=7afe8a53a&amp;color=0,55,96&amp;vpa=25&amp;vtp=1&amp;bbb=1"/>
          <p:cNvSpPr/>
          <p:nvPr/>
        </p:nvSpPr>
        <p:spPr>
          <a:xfrm>
            <a:off x="1562576" y="3197224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0" name="QB_5_AN.58_1#865c5cf2d.blank?pid=7afe8a53a&amp;color=0,55,96&amp;vpa=26&amp;vtp=1&amp;bbb=1"/>
          <p:cNvSpPr/>
          <p:nvPr/>
        </p:nvSpPr>
        <p:spPr>
          <a:xfrm>
            <a:off x="2032476" y="3184524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endParaRPr lang="en-US" altLang="zh-CN" dirty="0"/>
          </a:p>
        </p:txBody>
      </p:sp>
      <p:sp>
        <p:nvSpPr>
          <p:cNvPr id="11" name="QB_5_AN.59_1#865c5cf2d.blank?pid=7afe8a53a&amp;color=0,55,96&amp;vpa=27&amp;vtp=1&amp;bbb=1"/>
          <p:cNvSpPr/>
          <p:nvPr/>
        </p:nvSpPr>
        <p:spPr>
          <a:xfrm>
            <a:off x="2819876" y="3197224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2" name="QB_5_AN.60_1#865c5cf2d.blank?pid=7afe8a53a&amp;color=0,55,96&amp;vpa=28&amp;vtp=1&amp;bbb=1"/>
          <p:cNvSpPr/>
          <p:nvPr/>
        </p:nvSpPr>
        <p:spPr>
          <a:xfrm>
            <a:off x="3505676" y="3184524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endParaRPr lang="en-US" altLang="zh-CN" dirty="0"/>
          </a:p>
        </p:txBody>
      </p:sp>
      <p:sp>
        <p:nvSpPr>
          <p:cNvPr id="13" name="QB_5_AN.61_1#865c5cf2d.blank?pid=7afe8a53a&amp;color=0,55,96&amp;vpa=29&amp;vtp=1&amp;bbb=1"/>
          <p:cNvSpPr/>
          <p:nvPr/>
        </p:nvSpPr>
        <p:spPr>
          <a:xfrm>
            <a:off x="4496276" y="3184524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endParaRPr lang="en-US" altLang="zh-CN" dirty="0"/>
          </a:p>
        </p:txBody>
      </p:sp>
      <p:sp>
        <p:nvSpPr>
          <p:cNvPr id="14" name="QB_5_AN.62_1#865c5cf2d.blank?pid=7afe8a53a&amp;color=0,55,96&amp;vpa=30&amp;vtp=1&amp;bbb=1"/>
          <p:cNvSpPr/>
          <p:nvPr/>
        </p:nvSpPr>
        <p:spPr>
          <a:xfrm>
            <a:off x="5283676" y="3197224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5" name="QB_5_BD.63_1#3fa1b8785?sp=1&amp;pid=7afe8a53a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3.如果你能帮我的忙，我将感激不尽。（grateful）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favour.</a:t>
            </a:r>
            <a:endParaRPr lang="en-US" altLang="zh-CN" sz="1800" dirty="0"/>
          </a:p>
        </p:txBody>
      </p:sp>
      <p:sp>
        <p:nvSpPr>
          <p:cNvPr id="16" name="QB_5_AN.64_1#3fa1b8785.blank?pid=7afe8a53a&amp;color=0,55,96&amp;vpa=31&amp;vtp=1&amp;bbb=1"/>
          <p:cNvSpPr/>
          <p:nvPr/>
        </p:nvSpPr>
        <p:spPr>
          <a:xfrm>
            <a:off x="698976" y="401701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endParaRPr lang="en-US" altLang="zh-CN" dirty="0"/>
          </a:p>
        </p:txBody>
      </p:sp>
      <p:sp>
        <p:nvSpPr>
          <p:cNvPr id="17" name="QB_5_AN.65_1#3fa1b8785.blank?pid=7afe8a53a&amp;color=0,55,96&amp;vpa=32&amp;vtp=1&amp;bbb=1"/>
          <p:cNvSpPr/>
          <p:nvPr/>
        </p:nvSpPr>
        <p:spPr>
          <a:xfrm>
            <a:off x="1626076" y="401701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18" name="QB_5_AN.66_1#3fa1b8785.blank?pid=7afe8a53a&amp;color=0,55,96&amp;vpa=33&amp;vtp=1&amp;bbb=1"/>
          <p:cNvSpPr/>
          <p:nvPr/>
        </p:nvSpPr>
        <p:spPr>
          <a:xfrm>
            <a:off x="2172176" y="400431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grateful</a:t>
            </a:r>
            <a:endParaRPr lang="en-US" altLang="zh-CN" dirty="0"/>
          </a:p>
        </p:txBody>
      </p:sp>
      <p:sp>
        <p:nvSpPr>
          <p:cNvPr id="19" name="QB_5_AN.67_1#3fa1b8785.blank?pid=7afe8a53a&amp;color=0,55,96&amp;vpa=34&amp;vtp=1&amp;bbb=1"/>
          <p:cNvSpPr/>
          <p:nvPr/>
        </p:nvSpPr>
        <p:spPr>
          <a:xfrm>
            <a:off x="3200876" y="4017010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endParaRPr lang="en-US" altLang="zh-CN" dirty="0"/>
          </a:p>
        </p:txBody>
      </p:sp>
      <p:sp>
        <p:nvSpPr>
          <p:cNvPr id="20" name="QB_5_BD.68_1#dd8fcbc65?sp=1&amp;pid=7afe8a53a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4.我们的数学老师一贯对我们非常有耐心。（typical）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maths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endParaRPr lang="en-US" altLang="zh-CN" sz="1800" dirty="0"/>
          </a:p>
        </p:txBody>
      </p:sp>
      <p:sp>
        <p:nvSpPr>
          <p:cNvPr id="21" name="QB_5_AN.69_1#dd8fcbc65.blank?pid=7afe8a53a&amp;color=0,55,96&amp;vpa=35&amp;vtp=1&amp;bbb=1"/>
          <p:cNvSpPr/>
          <p:nvPr/>
        </p:nvSpPr>
        <p:spPr>
          <a:xfrm>
            <a:off x="495776" y="4836795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22" name="QB_5_AN.70_1#dd8fcbc65.blank?pid=7afe8a53a&amp;color=0,55,96&amp;vpa=36&amp;vtp=1&amp;bbb=1"/>
          <p:cNvSpPr/>
          <p:nvPr/>
        </p:nvSpPr>
        <p:spPr>
          <a:xfrm>
            <a:off x="952976" y="483679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23" name="QB_5_AN.71_1#dd8fcbc65.blank?pid=7afe8a53a&amp;color=0,55,96&amp;vpa=37&amp;vtp=1&amp;bbb=1"/>
          <p:cNvSpPr/>
          <p:nvPr/>
        </p:nvSpPr>
        <p:spPr>
          <a:xfrm>
            <a:off x="1397476" y="482409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typical</a:t>
            </a:r>
            <a:endParaRPr lang="en-US" altLang="zh-CN" dirty="0"/>
          </a:p>
        </p:txBody>
      </p:sp>
      <p:sp>
        <p:nvSpPr>
          <p:cNvPr id="24" name="QB_5_AN.72_1#dd8fcbc65.blank?pid=7afe8a53a&amp;color=0,55,96&amp;vpa=38&amp;vtp=1&amp;bbb=1"/>
          <p:cNvSpPr/>
          <p:nvPr/>
        </p:nvSpPr>
        <p:spPr>
          <a:xfrm>
            <a:off x="2299176" y="483679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  <p:bldP spid="23" grpId="0" build="p" animBg="1"/>
      <p:bldP spid="2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1989</Words>
  <Application>Microsoft Office PowerPoint</Application>
  <PresentationFormat>宽屏</PresentationFormat>
  <Paragraphs>250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2024-10-09T05:35:48Z</dcterms:created>
  <dcterms:modified xsi:type="dcterms:W3CDTF">2024-10-09T05:38:35Z</dcterms:modified>
  <cp:category/>
  <cp:contentStatus/>
</cp:coreProperties>
</file>